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Lst>
  <p:sldSz cx="6858000" cy="12192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82" autoAdjust="0"/>
    <p:restoredTop sz="94660"/>
  </p:normalViewPr>
  <p:slideViewPr>
    <p:cSldViewPr snapToGrid="0">
      <p:cViewPr varScale="1">
        <p:scale>
          <a:sx n="49" d="100"/>
          <a:sy n="49" d="100"/>
        </p:scale>
        <p:origin x="2568"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392A04-6BAE-4BC0-80D4-CDA21A18F3E4}" type="datetimeFigureOut">
              <a:rPr lang="en-AU" smtClean="0"/>
              <a:t>18/10/2023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293996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92A04-6BAE-4BC0-80D4-CDA21A18F3E4}" type="datetimeFigureOut">
              <a:rPr lang="en-AU" smtClean="0"/>
              <a:t>18/10/2023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166043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92A04-6BAE-4BC0-80D4-CDA21A18F3E4}" type="datetimeFigureOut">
              <a:rPr lang="en-AU" smtClean="0"/>
              <a:t>18/10/2023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264284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92A04-6BAE-4BC0-80D4-CDA21A18F3E4}" type="datetimeFigureOut">
              <a:rPr lang="en-AU" smtClean="0"/>
              <a:t>18/10/2023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405128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392A04-6BAE-4BC0-80D4-CDA21A18F3E4}" type="datetimeFigureOut">
              <a:rPr lang="en-AU" smtClean="0"/>
              <a:t>18/10/2023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123343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392A04-6BAE-4BC0-80D4-CDA21A18F3E4}" type="datetimeFigureOut">
              <a:rPr lang="en-AU" smtClean="0"/>
              <a:t>18/10/2023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285262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392A04-6BAE-4BC0-80D4-CDA21A18F3E4}" type="datetimeFigureOut">
              <a:rPr lang="en-AU" smtClean="0"/>
              <a:t>18/10/2023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382574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392A04-6BAE-4BC0-80D4-CDA21A18F3E4}" type="datetimeFigureOut">
              <a:rPr lang="en-AU" smtClean="0"/>
              <a:t>18/10/2023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88975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92A04-6BAE-4BC0-80D4-CDA21A18F3E4}" type="datetimeFigureOut">
              <a:rPr lang="en-AU" smtClean="0"/>
              <a:t>18/10/2023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380310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392A04-6BAE-4BC0-80D4-CDA21A18F3E4}" type="datetimeFigureOut">
              <a:rPr lang="en-AU" smtClean="0"/>
              <a:t>18/10/2023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208540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392A04-6BAE-4BC0-80D4-CDA21A18F3E4}" type="datetimeFigureOut">
              <a:rPr lang="en-AU" smtClean="0"/>
              <a:t>18/10/2023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70B36C2-6D81-4767-BACA-774566D8ED96}" type="slidenum">
              <a:rPr lang="en-AU" smtClean="0"/>
              <a:t>‹#›</a:t>
            </a:fld>
            <a:endParaRPr lang="en-AU"/>
          </a:p>
        </p:txBody>
      </p:sp>
    </p:spTree>
    <p:extLst>
      <p:ext uri="{BB962C8B-B14F-4D97-AF65-F5344CB8AC3E}">
        <p14:creationId xmlns:p14="http://schemas.microsoft.com/office/powerpoint/2010/main" val="250118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FF392A04-6BAE-4BC0-80D4-CDA21A18F3E4}" type="datetimeFigureOut">
              <a:rPr lang="en-AU" smtClean="0"/>
              <a:t>18/10/2023</a:t>
            </a:fld>
            <a:endParaRPr lang="en-AU"/>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570B36C2-6D81-4767-BACA-774566D8ED96}" type="slidenum">
              <a:rPr lang="en-AU" smtClean="0"/>
              <a:t>‹#›</a:t>
            </a:fld>
            <a:endParaRPr lang="en-AU"/>
          </a:p>
        </p:txBody>
      </p:sp>
    </p:spTree>
    <p:extLst>
      <p:ext uri="{BB962C8B-B14F-4D97-AF65-F5344CB8AC3E}">
        <p14:creationId xmlns:p14="http://schemas.microsoft.com/office/powerpoint/2010/main" val="3202874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gcsawa@bigpond.com"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DB7703C-BBF4-4BF5-9BA6-797FCA60660A}"/>
              </a:ext>
            </a:extLst>
          </p:cNvPr>
          <p:cNvPicPr>
            <a:picLocks noChangeAspect="1"/>
          </p:cNvPicPr>
          <p:nvPr/>
        </p:nvPicPr>
        <p:blipFill>
          <a:blip r:embed="rId2">
            <a:extLst>
              <a:ext uri="{28A0092B-C50C-407E-A947-70E740481C1C}">
                <a14:useLocalDpi xmlns:a14="http://schemas.microsoft.com/office/drawing/2010/main" val="0"/>
              </a:ext>
            </a:extLst>
          </a:blip>
          <a:srcRect l="25312" r="25312"/>
          <a:stretch/>
        </p:blipFill>
        <p:spPr>
          <a:xfrm>
            <a:off x="0" y="-891758"/>
            <a:ext cx="6858000" cy="15278797"/>
          </a:xfrm>
          <a:prstGeom prst="rect">
            <a:avLst/>
          </a:prstGeom>
        </p:spPr>
      </p:pic>
      <p:sp>
        <p:nvSpPr>
          <p:cNvPr id="4" name="Oval 3">
            <a:extLst>
              <a:ext uri="{FF2B5EF4-FFF2-40B4-BE49-F238E27FC236}">
                <a16:creationId xmlns:a16="http://schemas.microsoft.com/office/drawing/2014/main" id="{EACE8116-6DA9-4814-9031-55FF7CF23FA1}"/>
              </a:ext>
            </a:extLst>
          </p:cNvPr>
          <p:cNvSpPr/>
          <p:nvPr/>
        </p:nvSpPr>
        <p:spPr>
          <a:xfrm>
            <a:off x="-5785944" y="6747641"/>
            <a:ext cx="13920952" cy="6768662"/>
          </a:xfrm>
          <a:prstGeom prst="ellipse">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862F7CD-0194-4534-AF0D-5B02F58EE1B9}"/>
              </a:ext>
            </a:extLst>
          </p:cNvPr>
          <p:cNvSpPr txBox="1"/>
          <p:nvPr/>
        </p:nvSpPr>
        <p:spPr>
          <a:xfrm>
            <a:off x="346842" y="7371432"/>
            <a:ext cx="6653048" cy="3416320"/>
          </a:xfrm>
          <a:prstGeom prst="rect">
            <a:avLst/>
          </a:prstGeom>
          <a:noFill/>
        </p:spPr>
        <p:txBody>
          <a:bodyPr wrap="square">
            <a:spAutoFit/>
          </a:bodyPr>
          <a:lstStyle/>
          <a:p>
            <a:pPr algn="l"/>
            <a:endParaRPr lang="en-AU" sz="2800" b="0" i="0" u="none" strike="noStrike" baseline="0" dirty="0">
              <a:solidFill>
                <a:srgbClr val="000000"/>
              </a:solidFill>
              <a:latin typeface="Montserrat SemiBold" panose="020B0604020202020204" pitchFamily="2" charset="0"/>
            </a:endParaRPr>
          </a:p>
          <a:p>
            <a:endParaRPr lang="en-AU" sz="2800" b="0" i="0" u="none" strike="noStrike" baseline="0" dirty="0">
              <a:latin typeface="Montserrat SemiBold" panose="020B0604020202020204" pitchFamily="2" charset="0"/>
            </a:endParaRPr>
          </a:p>
          <a:p>
            <a:r>
              <a:rPr lang="en-AU" sz="1400" dirty="0">
                <a:latin typeface="Montserrat SemiBold" panose="020B0604020202020204" pitchFamily="2" charset="0"/>
              </a:rPr>
              <a:t>Golf Course Superintendents Association of Western Australia</a:t>
            </a:r>
          </a:p>
          <a:p>
            <a:endParaRPr lang="en-AU" sz="1800" b="1" i="0" u="none" strike="noStrike" baseline="0" dirty="0">
              <a:latin typeface="Montserrat SemiBold" panose="020B0604020202020204" pitchFamily="2" charset="0"/>
            </a:endParaRPr>
          </a:p>
          <a:p>
            <a:r>
              <a:rPr lang="en-AU" sz="3400" b="1" i="0" u="none" strike="noStrike" baseline="0" dirty="0">
                <a:latin typeface="Montserrat" panose="00000500000000000000" pitchFamily="2" charset="0"/>
              </a:rPr>
              <a:t>Association Sponsorship</a:t>
            </a:r>
          </a:p>
          <a:p>
            <a:r>
              <a:rPr lang="en-AU" sz="3400" b="1" dirty="0">
                <a:latin typeface="Montserrat" panose="00000500000000000000" pitchFamily="2" charset="0"/>
              </a:rPr>
              <a:t>Prospectus</a:t>
            </a:r>
            <a:endParaRPr lang="en-AU" sz="3400" b="1" i="0" u="none" strike="noStrike" baseline="0" dirty="0">
              <a:latin typeface="Montserrat" panose="00000500000000000000" pitchFamily="2" charset="0"/>
            </a:endParaRPr>
          </a:p>
          <a:p>
            <a:endParaRPr lang="en-AU" sz="3200" b="1" i="0" u="none" strike="noStrike" baseline="0" dirty="0">
              <a:latin typeface="Montserrat" panose="00000500000000000000" pitchFamily="2" charset="0"/>
            </a:endParaRPr>
          </a:p>
          <a:p>
            <a:endParaRPr lang="en-AU" sz="1400" b="1" i="0" u="none" strike="noStrike" baseline="0" dirty="0">
              <a:latin typeface="Montserrat SemiBold" panose="00000700000000000000" pitchFamily="2" charset="0"/>
            </a:endParaRPr>
          </a:p>
          <a:p>
            <a:r>
              <a:rPr lang="en-AU" sz="1400" b="1" i="0" u="none" strike="noStrike" baseline="0" dirty="0">
                <a:latin typeface="Montserrat SemiBold" panose="00000700000000000000" pitchFamily="2" charset="0"/>
              </a:rPr>
              <a:t>2023 - 2024</a:t>
            </a:r>
            <a:endParaRPr lang="en-AU" sz="1400" dirty="0">
              <a:latin typeface="Montserrat SemiBold" panose="00000700000000000000" pitchFamily="2" charset="0"/>
            </a:endParaRPr>
          </a:p>
        </p:txBody>
      </p:sp>
      <p:sp>
        <p:nvSpPr>
          <p:cNvPr id="7" name="Oval 6">
            <a:extLst>
              <a:ext uri="{FF2B5EF4-FFF2-40B4-BE49-F238E27FC236}">
                <a16:creationId xmlns:a16="http://schemas.microsoft.com/office/drawing/2014/main" id="{4E2DFA62-00CC-4DC0-A203-DBDD57A91147}"/>
              </a:ext>
            </a:extLst>
          </p:cNvPr>
          <p:cNvSpPr/>
          <p:nvPr/>
        </p:nvSpPr>
        <p:spPr>
          <a:xfrm>
            <a:off x="4934608" y="10263351"/>
            <a:ext cx="2412124" cy="22071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E5B62AD1-9842-47AC-2000-A6161D847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220" y="9300491"/>
            <a:ext cx="3788229" cy="3175664"/>
          </a:xfrm>
          <a:prstGeom prst="rect">
            <a:avLst/>
          </a:prstGeom>
        </p:spPr>
      </p:pic>
    </p:spTree>
    <p:extLst>
      <p:ext uri="{BB962C8B-B14F-4D97-AF65-F5344CB8AC3E}">
        <p14:creationId xmlns:p14="http://schemas.microsoft.com/office/powerpoint/2010/main" val="160982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59C62E4-9861-476F-B213-2E6BE55A56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943" y="-73622"/>
            <a:ext cx="18502247" cy="12322497"/>
          </a:xfrm>
          <a:prstGeom prst="rect">
            <a:avLst/>
          </a:prstGeom>
        </p:spPr>
      </p:pic>
      <p:sp>
        <p:nvSpPr>
          <p:cNvPr id="9" name="Oval 8">
            <a:extLst>
              <a:ext uri="{FF2B5EF4-FFF2-40B4-BE49-F238E27FC236}">
                <a16:creationId xmlns:a16="http://schemas.microsoft.com/office/drawing/2014/main" id="{07DE1034-7597-4337-92E2-A89EE0B0E9C2}"/>
              </a:ext>
            </a:extLst>
          </p:cNvPr>
          <p:cNvSpPr/>
          <p:nvPr/>
        </p:nvSpPr>
        <p:spPr>
          <a:xfrm>
            <a:off x="4934608" y="10263351"/>
            <a:ext cx="2412124" cy="22071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latin typeface="Montserrat" panose="00000500000000000000" pitchFamily="2" charset="0"/>
            </a:endParaRPr>
          </a:p>
        </p:txBody>
      </p:sp>
      <p:grpSp>
        <p:nvGrpSpPr>
          <p:cNvPr id="5" name="Group 4">
            <a:extLst>
              <a:ext uri="{FF2B5EF4-FFF2-40B4-BE49-F238E27FC236}">
                <a16:creationId xmlns:a16="http://schemas.microsoft.com/office/drawing/2014/main" id="{E65ADB55-B44A-BF73-5C5D-4DCACAF816B7}"/>
              </a:ext>
            </a:extLst>
          </p:cNvPr>
          <p:cNvGrpSpPr/>
          <p:nvPr/>
        </p:nvGrpSpPr>
        <p:grpSpPr>
          <a:xfrm>
            <a:off x="-2721354" y="-662153"/>
            <a:ext cx="6574221" cy="10002095"/>
            <a:chOff x="-2427890" y="-662152"/>
            <a:chExt cx="6574221" cy="12131480"/>
          </a:xfrm>
        </p:grpSpPr>
        <p:sp>
          <p:nvSpPr>
            <p:cNvPr id="8" name="Rectangle: Rounded Corners 7">
              <a:extLst>
                <a:ext uri="{FF2B5EF4-FFF2-40B4-BE49-F238E27FC236}">
                  <a16:creationId xmlns:a16="http://schemas.microsoft.com/office/drawing/2014/main" id="{A351F02F-7190-4920-8FC6-9A24CA076651}"/>
                </a:ext>
              </a:extLst>
            </p:cNvPr>
            <p:cNvSpPr/>
            <p:nvPr/>
          </p:nvSpPr>
          <p:spPr>
            <a:xfrm>
              <a:off x="-2427890" y="-662152"/>
              <a:ext cx="6574221" cy="115718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CA56F0C9-8A80-4FE3-B9B8-F17FD62EF6B6}"/>
                </a:ext>
              </a:extLst>
            </p:cNvPr>
            <p:cNvSpPr txBox="1"/>
            <p:nvPr/>
          </p:nvSpPr>
          <p:spPr>
            <a:xfrm>
              <a:off x="466885" y="1857513"/>
              <a:ext cx="3343063" cy="9611815"/>
            </a:xfrm>
            <a:prstGeom prst="rect">
              <a:avLst/>
            </a:prstGeom>
            <a:noFill/>
          </p:spPr>
          <p:txBody>
            <a:bodyPr wrap="square">
              <a:spAutoFit/>
            </a:bodyPr>
            <a:lstStyle/>
            <a:p>
              <a:r>
                <a:rPr lang="en-AU" sz="1600" b="1" dirty="0">
                  <a:solidFill>
                    <a:srgbClr val="000000"/>
                  </a:solidFill>
                  <a:latin typeface="Montserrat" panose="00000500000000000000" pitchFamily="2" charset="0"/>
                </a:rPr>
                <a:t>About the GCSAWA</a:t>
              </a:r>
              <a:r>
                <a:rPr lang="en-AU" sz="1600" b="1" i="0" u="none" strike="noStrike" baseline="0" dirty="0">
                  <a:solidFill>
                    <a:srgbClr val="000000"/>
                  </a:solidFill>
                  <a:latin typeface="Montserrat" panose="00000500000000000000" pitchFamily="2" charset="0"/>
                </a:rPr>
                <a:t> </a:t>
              </a:r>
            </a:p>
            <a:p>
              <a:endParaRPr lang="en-AU" sz="1200" b="0" i="0" u="none" strike="noStrike" baseline="0" dirty="0">
                <a:solidFill>
                  <a:srgbClr val="000000"/>
                </a:solidFill>
                <a:latin typeface="Montserrat" panose="00000500000000000000" pitchFamily="2" charset="0"/>
              </a:endParaRPr>
            </a:p>
            <a:p>
              <a:pPr algn="just"/>
              <a:r>
                <a:rPr lang="en-AU" sz="1050" b="0" i="0" u="none" strike="noStrike" baseline="0" dirty="0">
                  <a:solidFill>
                    <a:srgbClr val="000000"/>
                  </a:solidFill>
                  <a:latin typeface="Montserrat" panose="00000500000000000000" pitchFamily="2" charset="0"/>
                </a:rPr>
                <a:t>The Golf Course Superintendents Association of Western Australia (GCSAWA) is an association dedicated to the professional development of sports turf managers. </a:t>
              </a:r>
            </a:p>
            <a:p>
              <a:pPr algn="just"/>
              <a:endParaRPr lang="en-AU" sz="1050" dirty="0">
                <a:solidFill>
                  <a:srgbClr val="000000"/>
                </a:solidFill>
                <a:latin typeface="Montserrat" panose="00000500000000000000" pitchFamily="2" charset="0"/>
              </a:endParaRPr>
            </a:p>
            <a:p>
              <a:pPr algn="just"/>
              <a:r>
                <a:rPr lang="en-AU" sz="1050" b="0" i="0" u="none" strike="noStrike" baseline="0" dirty="0">
                  <a:solidFill>
                    <a:srgbClr val="000000"/>
                  </a:solidFill>
                  <a:latin typeface="Montserrat" panose="00000500000000000000" pitchFamily="2" charset="0"/>
                </a:rPr>
                <a:t>With a strong and dedicated membership base </a:t>
              </a:r>
              <a:r>
                <a:rPr lang="en-AU" sz="1050" dirty="0">
                  <a:solidFill>
                    <a:srgbClr val="000000"/>
                  </a:solidFill>
                  <a:latin typeface="Montserrat" panose="00000500000000000000" pitchFamily="2" charset="0"/>
                </a:rPr>
                <a:t>of p</a:t>
              </a:r>
              <a:r>
                <a:rPr lang="en-AU" sz="1050" b="0" i="0" u="none" strike="noStrike" baseline="0" dirty="0">
                  <a:solidFill>
                    <a:srgbClr val="000000"/>
                  </a:solidFill>
                  <a:latin typeface="Montserrat" panose="00000500000000000000" pitchFamily="2" charset="0"/>
                </a:rPr>
                <a:t>rofessional turf managers, the association supports industry professionals in the production of quality turf playing surfaces at Sport &amp; Recreation facilities throughout Western Australia. </a:t>
              </a:r>
              <a:endParaRPr lang="en-AU" sz="1050" b="0" i="0" u="none" strike="noStrike" baseline="0" dirty="0">
                <a:solidFill>
                  <a:srgbClr val="000000"/>
                </a:solidFill>
                <a:highlight>
                  <a:srgbClr val="FFFF00"/>
                </a:highlight>
                <a:latin typeface="Montserrat" panose="00000500000000000000" pitchFamily="2" charset="0"/>
              </a:endParaRPr>
            </a:p>
            <a:p>
              <a:pPr algn="just"/>
              <a:endParaRPr lang="en-AU" sz="1050" dirty="0">
                <a:solidFill>
                  <a:srgbClr val="000000"/>
                </a:solidFill>
                <a:latin typeface="Montserrat" panose="00000500000000000000" pitchFamily="2" charset="0"/>
              </a:endParaRPr>
            </a:p>
            <a:p>
              <a:pPr algn="just"/>
              <a:r>
                <a:rPr lang="en-AU" sz="1050" b="0" i="0" u="none" strike="noStrike" baseline="0" dirty="0">
                  <a:solidFill>
                    <a:srgbClr val="000000"/>
                  </a:solidFill>
                  <a:latin typeface="Montserrat" panose="00000500000000000000" pitchFamily="2" charset="0"/>
                </a:rPr>
                <a:t>The Association’s operations are managed by a volunteer committee of members, working to further opportunities for professional turf managers. </a:t>
              </a:r>
            </a:p>
            <a:p>
              <a:pPr algn="just"/>
              <a:endParaRPr lang="en-AU" sz="1050" b="0" i="0" u="none" strike="noStrike" baseline="0" dirty="0">
                <a:solidFill>
                  <a:srgbClr val="000000"/>
                </a:solidFill>
                <a:latin typeface="Montserrat" panose="00000500000000000000" pitchFamily="2" charset="0"/>
              </a:endParaRPr>
            </a:p>
            <a:p>
              <a:pPr algn="just"/>
              <a:r>
                <a:rPr lang="en-AU" sz="1050" b="0" i="0" u="none" strike="noStrike" baseline="0" dirty="0">
                  <a:solidFill>
                    <a:srgbClr val="000000"/>
                  </a:solidFill>
                  <a:latin typeface="Montserrat" panose="00000500000000000000" pitchFamily="2" charset="0"/>
                </a:rPr>
                <a:t>Since its inception, the aim of th</a:t>
              </a:r>
              <a:r>
                <a:rPr lang="en-AU" sz="1050" dirty="0">
                  <a:solidFill>
                    <a:srgbClr val="000000"/>
                  </a:solidFill>
                  <a:latin typeface="Montserrat" panose="00000500000000000000" pitchFamily="2" charset="0"/>
                </a:rPr>
                <a:t>e </a:t>
              </a:r>
              <a:r>
                <a:rPr lang="en-AU" sz="1050" b="0" i="0" u="none" strike="noStrike" baseline="0" dirty="0">
                  <a:solidFill>
                    <a:srgbClr val="000000"/>
                  </a:solidFill>
                  <a:latin typeface="Montserrat" panose="00000500000000000000" pitchFamily="2" charset="0"/>
                </a:rPr>
                <a:t>Golf Course Superintendents Association of Western Australia has been to provide Course Superintendents, Assistants, Ground Staff and Apprentices with an Association to provide support and education opportunities. </a:t>
              </a:r>
            </a:p>
            <a:p>
              <a:pPr algn="just"/>
              <a:endParaRPr lang="en-AU" sz="1050" dirty="0">
                <a:solidFill>
                  <a:srgbClr val="000000"/>
                </a:solidFill>
                <a:latin typeface="Montserrat" panose="00000500000000000000" pitchFamily="2" charset="0"/>
              </a:endParaRPr>
            </a:p>
            <a:p>
              <a:pPr algn="just"/>
              <a:r>
                <a:rPr lang="en-AU" sz="1050" b="0" i="0" u="none" strike="noStrike" baseline="0" dirty="0">
                  <a:solidFill>
                    <a:srgbClr val="000000"/>
                  </a:solidFill>
                  <a:latin typeface="Montserrat" panose="00000500000000000000" pitchFamily="2" charset="0"/>
                </a:rPr>
                <a:t>Our approach is to foster the growth and calibre of services, recognise the needs of members, encourage ongoing communication and engagement within the turf industry, promote accessibility to those in regional areas and offer engaging opportunities to network with members and trade partners. </a:t>
              </a:r>
            </a:p>
            <a:p>
              <a:pPr algn="just"/>
              <a:endParaRPr lang="en-AU" sz="1050" dirty="0">
                <a:solidFill>
                  <a:srgbClr val="000000"/>
                </a:solidFill>
                <a:latin typeface="Montserrat" panose="00000500000000000000" pitchFamily="2" charset="0"/>
              </a:endParaRPr>
            </a:p>
            <a:p>
              <a:pPr algn="just"/>
              <a:r>
                <a:rPr lang="en-AU" sz="1050" b="0" i="0" u="none" strike="noStrike" baseline="0" dirty="0">
                  <a:solidFill>
                    <a:srgbClr val="000000"/>
                  </a:solidFill>
                  <a:latin typeface="Montserrat" panose="00000500000000000000" pitchFamily="2" charset="0"/>
                </a:rPr>
                <a:t>The standards demanded on golf courses have increased dramatically and the need to continue supporting and providing education opportunities, understand developments in technology and </a:t>
              </a:r>
              <a:r>
                <a:rPr lang="en-AU" sz="1050" dirty="0">
                  <a:solidFill>
                    <a:srgbClr val="000000"/>
                  </a:solidFill>
                  <a:latin typeface="Montserrat" panose="00000500000000000000" pitchFamily="2" charset="0"/>
                </a:rPr>
                <a:t>products, and </a:t>
              </a:r>
              <a:r>
                <a:rPr lang="en-AU" sz="1050" b="0" i="0" u="none" strike="noStrike" baseline="0" dirty="0">
                  <a:solidFill>
                    <a:srgbClr val="000000"/>
                  </a:solidFill>
                  <a:latin typeface="Montserrat" panose="00000500000000000000" pitchFamily="2" charset="0"/>
                </a:rPr>
                <a:t>communicate with other turf professionals has become even more important. </a:t>
              </a:r>
            </a:p>
            <a:p>
              <a:pPr algn="just"/>
              <a:endParaRPr lang="en-AU" sz="1050" b="0" i="0" u="none" strike="noStrike" baseline="0" dirty="0">
                <a:solidFill>
                  <a:srgbClr val="000000"/>
                </a:solidFill>
                <a:latin typeface="Montserrat" panose="00000500000000000000" pitchFamily="2" charset="0"/>
              </a:endParaRPr>
            </a:p>
            <a:p>
              <a:pPr algn="just"/>
              <a:endParaRPr lang="en-AU" sz="1050" b="0" i="0" u="none" strike="noStrike" baseline="0" dirty="0">
                <a:solidFill>
                  <a:srgbClr val="000000"/>
                </a:solidFill>
                <a:latin typeface="Montserrat" panose="00000500000000000000" pitchFamily="2" charset="0"/>
              </a:endParaRPr>
            </a:p>
          </p:txBody>
        </p:sp>
        <p:sp>
          <p:nvSpPr>
            <p:cNvPr id="13" name="TextBox 12">
              <a:extLst>
                <a:ext uri="{FF2B5EF4-FFF2-40B4-BE49-F238E27FC236}">
                  <a16:creationId xmlns:a16="http://schemas.microsoft.com/office/drawing/2014/main" id="{B6565B2C-8A0E-4335-ADD4-AD28F4BFBD21}"/>
                </a:ext>
              </a:extLst>
            </p:cNvPr>
            <p:cNvSpPr txBox="1"/>
            <p:nvPr/>
          </p:nvSpPr>
          <p:spPr>
            <a:xfrm>
              <a:off x="466885" y="387796"/>
              <a:ext cx="3010650" cy="415498"/>
            </a:xfrm>
            <a:prstGeom prst="rect">
              <a:avLst/>
            </a:prstGeom>
            <a:noFill/>
          </p:spPr>
          <p:txBody>
            <a:bodyPr wrap="square">
              <a:spAutoFit/>
            </a:bodyPr>
            <a:lstStyle/>
            <a:p>
              <a:r>
                <a:rPr lang="en-AU" sz="1050" dirty="0">
                  <a:latin typeface="Montserrat SemiBold" panose="020B0604020202020204" pitchFamily="2" charset="0"/>
                </a:rPr>
                <a:t>Golf Course Superintendents Association of Western Australia (GCSAWA)</a:t>
              </a:r>
            </a:p>
          </p:txBody>
        </p:sp>
      </p:grpSp>
      <p:sp>
        <p:nvSpPr>
          <p:cNvPr id="10" name="TextBox 9">
            <a:extLst>
              <a:ext uri="{FF2B5EF4-FFF2-40B4-BE49-F238E27FC236}">
                <a16:creationId xmlns:a16="http://schemas.microsoft.com/office/drawing/2014/main" id="{3532CB9E-4465-EE7A-C27C-47B9CE63FF57}"/>
              </a:ext>
            </a:extLst>
          </p:cNvPr>
          <p:cNvSpPr txBox="1"/>
          <p:nvPr/>
        </p:nvSpPr>
        <p:spPr>
          <a:xfrm>
            <a:off x="519228" y="11780985"/>
            <a:ext cx="1588897" cy="215444"/>
          </a:xfrm>
          <a:prstGeom prst="rect">
            <a:avLst/>
          </a:prstGeom>
          <a:noFill/>
        </p:spPr>
        <p:txBody>
          <a:bodyPr wrap="none" rtlCol="0">
            <a:spAutoFit/>
          </a:bodyPr>
          <a:lstStyle/>
          <a:p>
            <a:r>
              <a:rPr lang="en-AU" sz="800" dirty="0">
                <a:solidFill>
                  <a:schemeClr val="bg1">
                    <a:lumMod val="75000"/>
                  </a:schemeClr>
                </a:solidFill>
                <a:latin typeface="Montserrat" panose="00000500000000000000" pitchFamily="2" charset="0"/>
              </a:rPr>
              <a:t>Kalgoorlie Golf Course, WA</a:t>
            </a:r>
          </a:p>
        </p:txBody>
      </p:sp>
      <p:pic>
        <p:nvPicPr>
          <p:cNvPr id="2" name="Picture 1">
            <a:extLst>
              <a:ext uri="{FF2B5EF4-FFF2-40B4-BE49-F238E27FC236}">
                <a16:creationId xmlns:a16="http://schemas.microsoft.com/office/drawing/2014/main" id="{6524B4F2-0B75-4415-9248-3E3C61F0C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6555" y="9779105"/>
            <a:ext cx="3788229" cy="3175664"/>
          </a:xfrm>
          <a:prstGeom prst="rect">
            <a:avLst/>
          </a:prstGeom>
        </p:spPr>
      </p:pic>
    </p:spTree>
    <p:extLst>
      <p:ext uri="{BB962C8B-B14F-4D97-AF65-F5344CB8AC3E}">
        <p14:creationId xmlns:p14="http://schemas.microsoft.com/office/powerpoint/2010/main" val="391110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56B6E86-41AF-413D-B792-251FA98CADF3}"/>
              </a:ext>
            </a:extLst>
          </p:cNvPr>
          <p:cNvSpPr txBox="1"/>
          <p:nvPr/>
        </p:nvSpPr>
        <p:spPr>
          <a:xfrm>
            <a:off x="200622" y="427593"/>
            <a:ext cx="6258051" cy="307777"/>
          </a:xfrm>
          <a:prstGeom prst="rect">
            <a:avLst/>
          </a:prstGeom>
          <a:noFill/>
        </p:spPr>
        <p:txBody>
          <a:bodyPr wrap="square">
            <a:spAutoFit/>
          </a:bodyPr>
          <a:lstStyle/>
          <a:p>
            <a:r>
              <a:rPr lang="en-AU" sz="1400" dirty="0">
                <a:latin typeface="Montserrat SemiBold" panose="020B0604020202020204" pitchFamily="2" charset="0"/>
              </a:rPr>
              <a:t>Golf Course Superintendents Association of Western Australia</a:t>
            </a:r>
          </a:p>
        </p:txBody>
      </p:sp>
      <p:sp>
        <p:nvSpPr>
          <p:cNvPr id="27" name="TextBox 26">
            <a:extLst>
              <a:ext uri="{FF2B5EF4-FFF2-40B4-BE49-F238E27FC236}">
                <a16:creationId xmlns:a16="http://schemas.microsoft.com/office/drawing/2014/main" id="{C46D2DE4-ED4D-482B-B707-D7AA84AB9BF2}"/>
              </a:ext>
            </a:extLst>
          </p:cNvPr>
          <p:cNvSpPr txBox="1"/>
          <p:nvPr/>
        </p:nvSpPr>
        <p:spPr>
          <a:xfrm>
            <a:off x="200622" y="954813"/>
            <a:ext cx="3681248" cy="369332"/>
          </a:xfrm>
          <a:prstGeom prst="rect">
            <a:avLst/>
          </a:prstGeom>
          <a:noFill/>
        </p:spPr>
        <p:txBody>
          <a:bodyPr wrap="square">
            <a:spAutoFit/>
          </a:bodyPr>
          <a:lstStyle/>
          <a:p>
            <a:r>
              <a:rPr lang="en-AU" b="1" dirty="0">
                <a:solidFill>
                  <a:srgbClr val="000000"/>
                </a:solidFill>
                <a:latin typeface="Montserrat" panose="00000500000000000000" pitchFamily="2" charset="0"/>
              </a:rPr>
              <a:t>Sponsorship Opportunities</a:t>
            </a:r>
            <a:endParaRPr lang="en-AU" dirty="0"/>
          </a:p>
        </p:txBody>
      </p:sp>
      <p:sp>
        <p:nvSpPr>
          <p:cNvPr id="6" name="TextBox 5">
            <a:extLst>
              <a:ext uri="{FF2B5EF4-FFF2-40B4-BE49-F238E27FC236}">
                <a16:creationId xmlns:a16="http://schemas.microsoft.com/office/drawing/2014/main" id="{C62B652E-07FF-263F-4817-F720F74A465D}"/>
              </a:ext>
            </a:extLst>
          </p:cNvPr>
          <p:cNvSpPr txBox="1"/>
          <p:nvPr/>
        </p:nvSpPr>
        <p:spPr>
          <a:xfrm>
            <a:off x="153651" y="1543588"/>
            <a:ext cx="6550698" cy="9140964"/>
          </a:xfrm>
          <a:prstGeom prst="rect">
            <a:avLst/>
          </a:prstGeom>
          <a:noFill/>
        </p:spPr>
        <p:txBody>
          <a:bodyPr wrap="square">
            <a:spAutoFit/>
          </a:bodyPr>
          <a:lstStyle/>
          <a:p>
            <a:r>
              <a:rPr lang="en-AU" sz="1200" dirty="0">
                <a:solidFill>
                  <a:srgbClr val="000000"/>
                </a:solidFill>
                <a:latin typeface="Montserrat" panose="00000500000000000000" pitchFamily="2" charset="0"/>
              </a:rPr>
              <a:t>I</a:t>
            </a:r>
            <a:r>
              <a:rPr lang="en-AU" sz="1200" i="0" u="none" strike="noStrike" baseline="0" dirty="0">
                <a:solidFill>
                  <a:srgbClr val="000000"/>
                </a:solidFill>
                <a:latin typeface="Montserrat" panose="00000500000000000000" pitchFamily="2" charset="0"/>
              </a:rPr>
              <a:t>nvolvement as a sponsors of the GCSAWA assists us to </a:t>
            </a:r>
            <a:r>
              <a:rPr lang="en-AU" sz="1200" dirty="0">
                <a:solidFill>
                  <a:srgbClr val="000000"/>
                </a:solidFill>
                <a:latin typeface="Montserrat" panose="00000500000000000000" pitchFamily="2" charset="0"/>
              </a:rPr>
              <a:t>provide </a:t>
            </a:r>
            <a:r>
              <a:rPr lang="en-AU" sz="1200" i="0" u="none" strike="noStrike" baseline="0" dirty="0">
                <a:solidFill>
                  <a:srgbClr val="000000"/>
                </a:solidFill>
                <a:latin typeface="Montserrat" panose="00000500000000000000" pitchFamily="2" charset="0"/>
              </a:rPr>
              <a:t>educational events for our members, networking opportunities and member support - all with the aim of promoting the Turf Industry and the professional development of its members</a:t>
            </a:r>
          </a:p>
          <a:p>
            <a:endParaRPr lang="en-AU" sz="1200" i="0" u="none" strike="noStrike" baseline="0" dirty="0">
              <a:solidFill>
                <a:srgbClr val="000000"/>
              </a:solidFill>
              <a:latin typeface="Montserrat" panose="00000500000000000000" pitchFamily="2" charset="0"/>
            </a:endParaRPr>
          </a:p>
          <a:p>
            <a:r>
              <a:rPr lang="en-AU" sz="1200" i="0" u="none" strike="noStrike" baseline="0" dirty="0">
                <a:solidFill>
                  <a:srgbClr val="000000"/>
                </a:solidFill>
                <a:latin typeface="Montserrat" panose="00000500000000000000" pitchFamily="2" charset="0"/>
              </a:rPr>
              <a:t>The GCSAWA committee works in conjunction with Members and Sponsors, to develop a program that delivers a valuable resource for organisations, offering sponsors the opportunity to engage with industry members and develop relationships with new and existing events and opportunities.</a:t>
            </a:r>
          </a:p>
          <a:p>
            <a:endParaRPr lang="en-AU" sz="1200" dirty="0">
              <a:solidFill>
                <a:srgbClr val="000000"/>
              </a:solidFill>
              <a:latin typeface="Montserrat" panose="00000500000000000000" pitchFamily="2" charset="0"/>
            </a:endParaRPr>
          </a:p>
          <a:p>
            <a:r>
              <a:rPr lang="en-AU" sz="1200" i="0" u="none" strike="noStrike" baseline="0" dirty="0">
                <a:solidFill>
                  <a:srgbClr val="000000"/>
                </a:solidFill>
                <a:latin typeface="Montserrat" panose="00000500000000000000" pitchFamily="2" charset="0"/>
              </a:rPr>
              <a:t>The Association has three tiers of Sponsorship on offer - Gold, Silver and Bronze.  </a:t>
            </a:r>
          </a:p>
          <a:p>
            <a:endParaRPr lang="en-AU" sz="1200" i="0" u="none" strike="noStrike" baseline="0" dirty="0">
              <a:solidFill>
                <a:srgbClr val="000000"/>
              </a:solidFill>
              <a:latin typeface="Montserrat" panose="00000500000000000000" pitchFamily="2" charset="0"/>
            </a:endParaRPr>
          </a:p>
          <a:p>
            <a:endParaRPr lang="en-AU" sz="1200" dirty="0">
              <a:solidFill>
                <a:srgbClr val="000000"/>
              </a:solidFill>
              <a:latin typeface="Montserrat" panose="00000500000000000000" pitchFamily="2" charset="0"/>
            </a:endParaRPr>
          </a:p>
          <a:p>
            <a:r>
              <a:rPr lang="en-AU" sz="1200" b="1" i="0" u="none" strike="noStrike" baseline="0" dirty="0">
                <a:solidFill>
                  <a:srgbClr val="000000"/>
                </a:solidFill>
                <a:latin typeface="Montserrat" panose="00000500000000000000" pitchFamily="2" charset="0"/>
              </a:rPr>
              <a:t>Gold - $</a:t>
            </a:r>
            <a:r>
              <a:rPr lang="en-AU" sz="1200" b="1" dirty="0">
                <a:solidFill>
                  <a:srgbClr val="000000"/>
                </a:solidFill>
                <a:latin typeface="Montserrat" panose="00000500000000000000" pitchFamily="2" charset="0"/>
              </a:rPr>
              <a:t>4,0</a:t>
            </a:r>
            <a:r>
              <a:rPr lang="en-AU" sz="1200" b="1" i="0" u="none" strike="noStrike" baseline="0" dirty="0">
                <a:solidFill>
                  <a:srgbClr val="000000"/>
                </a:solidFill>
                <a:latin typeface="Montserrat" panose="00000500000000000000" pitchFamily="2" charset="0"/>
              </a:rPr>
              <a:t>00 (</a:t>
            </a:r>
            <a:r>
              <a:rPr lang="en-AU" sz="1200" b="1" dirty="0">
                <a:solidFill>
                  <a:srgbClr val="000000"/>
                </a:solidFill>
                <a:latin typeface="Montserrat" panose="00000500000000000000" pitchFamily="2" charset="0"/>
              </a:rPr>
              <a:t>max. of 5)</a:t>
            </a:r>
            <a:endParaRPr lang="en-AU" sz="1200" b="1" i="0" u="none" strike="noStrike" baseline="0" dirty="0">
              <a:solidFill>
                <a:srgbClr val="000000"/>
              </a:solidFill>
              <a:latin typeface="Montserrat" panose="00000500000000000000" pitchFamily="2" charset="0"/>
            </a:endParaRPr>
          </a:p>
          <a:p>
            <a:endParaRPr lang="en-AU" sz="1200" i="0" u="none" strike="noStrike" baseline="0" dirty="0">
              <a:solidFill>
                <a:srgbClr val="000000"/>
              </a:solidFill>
              <a:latin typeface="Montserrat" panose="00000500000000000000" pitchFamily="2" charset="0"/>
            </a:endParaRP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One complimentary </a:t>
            </a:r>
            <a:r>
              <a:rPr lang="en-AU" sz="1200" dirty="0">
                <a:solidFill>
                  <a:srgbClr val="000000"/>
                </a:solidFill>
                <a:latin typeface="Montserrat" panose="00000500000000000000" pitchFamily="2" charset="0"/>
              </a:rPr>
              <a:t>registration</a:t>
            </a:r>
            <a:r>
              <a:rPr lang="en-AU" sz="1200" i="0" u="none" strike="noStrike" baseline="0" dirty="0">
                <a:solidFill>
                  <a:srgbClr val="000000"/>
                </a:solidFill>
                <a:latin typeface="Montserrat" panose="00000500000000000000" pitchFamily="2" charset="0"/>
              </a:rPr>
              <a:t> at the GCSAWA Margaret River Conference (bi-annual)</a:t>
            </a: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4 other company staff at Superintendents rate</a:t>
            </a:r>
            <a:endParaRPr lang="en-AU" sz="1200" i="0" u="none" strike="noStrike" baseline="0" dirty="0">
              <a:solidFill>
                <a:srgbClr val="000000"/>
              </a:solidFill>
              <a:latin typeface="Montserrat" panose="00000500000000000000" pitchFamily="2" charset="0"/>
            </a:endParaRP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20 minute presentation at </a:t>
            </a:r>
            <a:r>
              <a:rPr lang="en-AU" sz="1200" dirty="0">
                <a:solidFill>
                  <a:srgbClr val="000000"/>
                </a:solidFill>
                <a:latin typeface="Montserrat" panose="00000500000000000000" pitchFamily="2" charset="0"/>
              </a:rPr>
              <a:t>the Margaret River Conference</a:t>
            </a: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Company logo on shirts for Margaret River Conference </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One free Trade Challenge team each year</a:t>
            </a: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One free hole sponsorship at the Trade Challenge each year</a:t>
            </a:r>
            <a:endParaRPr lang="en-AU" sz="1200" i="0" u="none" strike="noStrike" baseline="0" dirty="0">
              <a:solidFill>
                <a:srgbClr val="000000"/>
              </a:solidFill>
              <a:latin typeface="Montserrat" panose="00000500000000000000" pitchFamily="2" charset="0"/>
            </a:endParaRP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Naming rights to 1 selected GCSAWA event annually (“Brought to you by”)</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Company Logo displayed on all GCSAWA emails and event correspondence</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Display of pull up banners at all GCSAWA events</a:t>
            </a: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4</a:t>
            </a:r>
            <a:r>
              <a:rPr lang="en-AU" sz="1200" i="0" u="none" strike="noStrike" baseline="0" dirty="0">
                <a:solidFill>
                  <a:srgbClr val="000000"/>
                </a:solidFill>
                <a:latin typeface="Montserrat" panose="00000500000000000000" pitchFamily="2" charset="0"/>
              </a:rPr>
              <a:t> x Social Media Sponsored Posts annually </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Company Logo and Link on GCSAWA website</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GCSAWA support and advertising for your own company events</a:t>
            </a: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2 free tickets to the Golf Industry Awards Night</a:t>
            </a:r>
            <a:endParaRPr lang="en-AU" sz="1200" i="0" u="none" strike="noStrike" baseline="0" dirty="0">
              <a:solidFill>
                <a:srgbClr val="000000"/>
              </a:solidFill>
              <a:latin typeface="Montserrat" panose="00000500000000000000" pitchFamily="2" charset="0"/>
            </a:endParaRPr>
          </a:p>
          <a:p>
            <a:endParaRPr lang="en-AU" sz="1200" i="0" u="none" strike="noStrike" baseline="0" dirty="0">
              <a:solidFill>
                <a:srgbClr val="000000"/>
              </a:solidFill>
              <a:latin typeface="Montserrat" panose="00000500000000000000" pitchFamily="2" charset="0"/>
            </a:endParaRPr>
          </a:p>
          <a:p>
            <a:r>
              <a:rPr lang="en-AU" sz="1200" b="1" i="0" u="none" strike="noStrike" baseline="0" dirty="0">
                <a:solidFill>
                  <a:srgbClr val="000000"/>
                </a:solidFill>
                <a:latin typeface="Montserrat" panose="00000500000000000000" pitchFamily="2" charset="0"/>
              </a:rPr>
              <a:t>Silver - $</a:t>
            </a:r>
            <a:r>
              <a:rPr lang="en-AU" sz="1200" b="1" dirty="0">
                <a:solidFill>
                  <a:srgbClr val="000000"/>
                </a:solidFill>
                <a:latin typeface="Montserrat" panose="00000500000000000000" pitchFamily="2" charset="0"/>
              </a:rPr>
              <a:t>2,0</a:t>
            </a:r>
            <a:r>
              <a:rPr lang="en-AU" sz="1200" b="1" i="0" u="none" strike="noStrike" baseline="0" dirty="0">
                <a:solidFill>
                  <a:srgbClr val="000000"/>
                </a:solidFill>
                <a:latin typeface="Montserrat" panose="00000500000000000000" pitchFamily="2" charset="0"/>
              </a:rPr>
              <a:t>00</a:t>
            </a:r>
          </a:p>
          <a:p>
            <a:endParaRPr lang="en-AU" sz="1200" i="0" u="none" strike="noStrike" baseline="0" dirty="0">
              <a:solidFill>
                <a:srgbClr val="000000"/>
              </a:solidFill>
              <a:latin typeface="Montserrat" panose="00000500000000000000" pitchFamily="2" charset="0"/>
            </a:endParaRP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Superintendents rate for 2 company representatives at the Margaret River Conference</a:t>
            </a: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One free team at the Trade Challenge</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One free hole sponsorship at the Trade Challenge</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Company Logo displayed on all GCSAWA emails and event correspondence</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Display of pull up banners at all GCSAWA events</a:t>
            </a: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2</a:t>
            </a:r>
            <a:r>
              <a:rPr lang="en-AU" sz="1200" i="0" u="none" strike="noStrike" baseline="0" dirty="0">
                <a:solidFill>
                  <a:srgbClr val="000000"/>
                </a:solidFill>
                <a:latin typeface="Montserrat" panose="00000500000000000000" pitchFamily="2" charset="0"/>
              </a:rPr>
              <a:t> </a:t>
            </a:r>
            <a:r>
              <a:rPr lang="en-AU" sz="1200" dirty="0">
                <a:solidFill>
                  <a:srgbClr val="000000"/>
                </a:solidFill>
                <a:latin typeface="Montserrat" panose="00000500000000000000" pitchFamily="2" charset="0"/>
              </a:rPr>
              <a:t>x Social </a:t>
            </a:r>
            <a:r>
              <a:rPr lang="en-AU" sz="1200" i="0" u="none" strike="noStrike" baseline="0" dirty="0">
                <a:solidFill>
                  <a:srgbClr val="000000"/>
                </a:solidFill>
                <a:latin typeface="Montserrat" panose="00000500000000000000" pitchFamily="2" charset="0"/>
              </a:rPr>
              <a:t>Media Sponsored Post annually </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Company Logo and Link on GCSAWA website</a:t>
            </a: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1 free ticket to the Golf Industry Awards Night</a:t>
            </a:r>
            <a:endParaRPr lang="en-AU" sz="1200" i="0" u="none" strike="noStrike" baseline="0" dirty="0">
              <a:solidFill>
                <a:srgbClr val="000000"/>
              </a:solidFill>
              <a:latin typeface="Montserrat" panose="00000500000000000000" pitchFamily="2" charset="0"/>
            </a:endParaRPr>
          </a:p>
          <a:p>
            <a:endParaRPr lang="en-AU" sz="1200" i="0" u="none" strike="noStrike" baseline="0" dirty="0">
              <a:solidFill>
                <a:srgbClr val="000000"/>
              </a:solidFill>
              <a:latin typeface="Montserrat" panose="00000500000000000000" pitchFamily="2" charset="0"/>
            </a:endParaRPr>
          </a:p>
          <a:p>
            <a:r>
              <a:rPr lang="en-AU" sz="1200" b="1" i="0" u="none" strike="noStrike" baseline="0" dirty="0">
                <a:solidFill>
                  <a:srgbClr val="000000"/>
                </a:solidFill>
                <a:latin typeface="Montserrat" panose="00000500000000000000" pitchFamily="2" charset="0"/>
              </a:rPr>
              <a:t>Bronze - $</a:t>
            </a:r>
            <a:r>
              <a:rPr lang="en-AU" sz="1200" b="1" dirty="0">
                <a:solidFill>
                  <a:srgbClr val="000000"/>
                </a:solidFill>
                <a:latin typeface="Montserrat" panose="00000500000000000000" pitchFamily="2" charset="0"/>
              </a:rPr>
              <a:t>1,000</a:t>
            </a:r>
          </a:p>
          <a:p>
            <a:endParaRPr lang="en-AU" sz="1200" b="1" i="0" u="none" strike="noStrike" baseline="0" dirty="0">
              <a:solidFill>
                <a:srgbClr val="000000"/>
              </a:solidFill>
              <a:latin typeface="Montserrat" panose="00000500000000000000" pitchFamily="2" charset="0"/>
            </a:endParaRP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Superintendents rate for </a:t>
            </a:r>
            <a:r>
              <a:rPr lang="en-AU" sz="1200" dirty="0">
                <a:solidFill>
                  <a:srgbClr val="000000"/>
                </a:solidFill>
                <a:latin typeface="Montserrat" panose="00000500000000000000" pitchFamily="2" charset="0"/>
              </a:rPr>
              <a:t>1</a:t>
            </a:r>
            <a:r>
              <a:rPr lang="en-AU" sz="1200" i="0" u="none" strike="noStrike" baseline="0" dirty="0">
                <a:solidFill>
                  <a:srgbClr val="000000"/>
                </a:solidFill>
                <a:latin typeface="Montserrat" panose="00000500000000000000" pitchFamily="2" charset="0"/>
              </a:rPr>
              <a:t> company representative at the Margaret River Conference</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Company Logo displayed on all GCSAWA emails and event correspondence</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Display of pull up banners at all GCSAWA events</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Company Logo and Link on GCSAWA website</a:t>
            </a:r>
          </a:p>
          <a:p>
            <a:pPr marL="171450" indent="-171450">
              <a:buFont typeface="Arial" panose="020B0604020202020204" pitchFamily="34" charset="0"/>
              <a:buChar char="•"/>
            </a:pPr>
            <a:r>
              <a:rPr lang="en-AU" sz="1200" dirty="0">
                <a:solidFill>
                  <a:srgbClr val="000000"/>
                </a:solidFill>
                <a:latin typeface="Montserrat" panose="00000500000000000000" pitchFamily="2" charset="0"/>
              </a:rPr>
              <a:t>1 x social media post annually</a:t>
            </a:r>
          </a:p>
          <a:p>
            <a:pPr marL="171450" indent="-171450">
              <a:buFont typeface="Arial" panose="020B0604020202020204" pitchFamily="34" charset="0"/>
              <a:buChar char="•"/>
            </a:pPr>
            <a:r>
              <a:rPr lang="en-AU" sz="1200" i="0" u="none" strike="noStrike" baseline="0" dirty="0">
                <a:solidFill>
                  <a:srgbClr val="000000"/>
                </a:solidFill>
                <a:latin typeface="Montserrat" panose="00000500000000000000" pitchFamily="2" charset="0"/>
              </a:rPr>
              <a:t>1 free ticket to the </a:t>
            </a:r>
            <a:r>
              <a:rPr lang="en-AU" sz="1200" dirty="0">
                <a:solidFill>
                  <a:srgbClr val="000000"/>
                </a:solidFill>
                <a:latin typeface="Montserrat" panose="00000500000000000000" pitchFamily="2" charset="0"/>
              </a:rPr>
              <a:t>Golf Industry Awards Night</a:t>
            </a:r>
            <a:endParaRPr lang="en-AU" sz="1200" i="0" u="none" strike="noStrike" baseline="0" dirty="0">
              <a:solidFill>
                <a:srgbClr val="000000"/>
              </a:solidFill>
              <a:latin typeface="Montserrat" panose="00000500000000000000" pitchFamily="2" charset="0"/>
            </a:endParaRPr>
          </a:p>
          <a:p>
            <a:endParaRPr lang="en-AU" sz="1200" i="0" u="none" strike="noStrike" baseline="0" dirty="0">
              <a:solidFill>
                <a:srgbClr val="000000"/>
              </a:solidFill>
              <a:latin typeface="Montserrat" panose="00000500000000000000" pitchFamily="2" charset="0"/>
            </a:endParaRPr>
          </a:p>
          <a:p>
            <a:endParaRPr lang="en-AU" sz="1200" i="0" u="none" strike="noStrike" baseline="0" dirty="0">
              <a:solidFill>
                <a:srgbClr val="000000"/>
              </a:solidFill>
              <a:latin typeface="Montserrat" panose="00000500000000000000" pitchFamily="2" charset="0"/>
            </a:endParaRPr>
          </a:p>
          <a:p>
            <a:endParaRPr lang="en-AU" sz="1200" i="0" u="none" strike="noStrike" baseline="0" dirty="0">
              <a:solidFill>
                <a:srgbClr val="000000"/>
              </a:solidFill>
              <a:latin typeface="Montserrat" panose="00000500000000000000" pitchFamily="2" charset="0"/>
            </a:endParaRPr>
          </a:p>
        </p:txBody>
      </p:sp>
      <p:pic>
        <p:nvPicPr>
          <p:cNvPr id="4" name="Picture 3">
            <a:extLst>
              <a:ext uri="{FF2B5EF4-FFF2-40B4-BE49-F238E27FC236}">
                <a16:creationId xmlns:a16="http://schemas.microsoft.com/office/drawing/2014/main" id="{24A29F30-FCB0-BA1E-BC2E-39ACEFBB2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870" y="9523567"/>
            <a:ext cx="3788229" cy="3175664"/>
          </a:xfrm>
          <a:prstGeom prst="rect">
            <a:avLst/>
          </a:prstGeom>
        </p:spPr>
      </p:pic>
    </p:spTree>
    <p:extLst>
      <p:ext uri="{BB962C8B-B14F-4D97-AF65-F5344CB8AC3E}">
        <p14:creationId xmlns:p14="http://schemas.microsoft.com/office/powerpoint/2010/main" val="367639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urse - The Cut Golf Course">
            <a:extLst>
              <a:ext uri="{FF2B5EF4-FFF2-40B4-BE49-F238E27FC236}">
                <a16:creationId xmlns:a16="http://schemas.microsoft.com/office/drawing/2014/main" id="{581DF929-9283-2A53-5362-97FEC581F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4763"/>
            <a:ext cx="6858000" cy="456723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56B6E86-41AF-413D-B792-251FA98CADF3}"/>
              </a:ext>
            </a:extLst>
          </p:cNvPr>
          <p:cNvSpPr txBox="1"/>
          <p:nvPr/>
        </p:nvSpPr>
        <p:spPr>
          <a:xfrm>
            <a:off x="200622" y="427593"/>
            <a:ext cx="6258051" cy="307777"/>
          </a:xfrm>
          <a:prstGeom prst="rect">
            <a:avLst/>
          </a:prstGeom>
          <a:noFill/>
        </p:spPr>
        <p:txBody>
          <a:bodyPr wrap="square">
            <a:spAutoFit/>
          </a:bodyPr>
          <a:lstStyle/>
          <a:p>
            <a:r>
              <a:rPr lang="en-AU" sz="1400" dirty="0">
                <a:latin typeface="Montserrat SemiBold" panose="020B0604020202020204" pitchFamily="2" charset="0"/>
              </a:rPr>
              <a:t>Golf Course Superintendents Association of Western Australia</a:t>
            </a:r>
          </a:p>
        </p:txBody>
      </p:sp>
      <p:sp>
        <p:nvSpPr>
          <p:cNvPr id="27" name="TextBox 26">
            <a:extLst>
              <a:ext uri="{FF2B5EF4-FFF2-40B4-BE49-F238E27FC236}">
                <a16:creationId xmlns:a16="http://schemas.microsoft.com/office/drawing/2014/main" id="{C46D2DE4-ED4D-482B-B707-D7AA84AB9BF2}"/>
              </a:ext>
            </a:extLst>
          </p:cNvPr>
          <p:cNvSpPr txBox="1"/>
          <p:nvPr/>
        </p:nvSpPr>
        <p:spPr>
          <a:xfrm>
            <a:off x="200622" y="954813"/>
            <a:ext cx="3681248" cy="369332"/>
          </a:xfrm>
          <a:prstGeom prst="rect">
            <a:avLst/>
          </a:prstGeom>
          <a:noFill/>
        </p:spPr>
        <p:txBody>
          <a:bodyPr wrap="square">
            <a:spAutoFit/>
          </a:bodyPr>
          <a:lstStyle/>
          <a:p>
            <a:r>
              <a:rPr lang="en-AU" b="1" dirty="0">
                <a:solidFill>
                  <a:srgbClr val="000000"/>
                </a:solidFill>
                <a:latin typeface="Montserrat" panose="00000500000000000000" pitchFamily="2" charset="0"/>
              </a:rPr>
              <a:t>Sponsorship Opportunities</a:t>
            </a:r>
            <a:endParaRPr lang="en-AU" dirty="0"/>
          </a:p>
        </p:txBody>
      </p:sp>
      <p:sp>
        <p:nvSpPr>
          <p:cNvPr id="6" name="TextBox 5">
            <a:extLst>
              <a:ext uri="{FF2B5EF4-FFF2-40B4-BE49-F238E27FC236}">
                <a16:creationId xmlns:a16="http://schemas.microsoft.com/office/drawing/2014/main" id="{C62B652E-07FF-263F-4817-F720F74A465D}"/>
              </a:ext>
            </a:extLst>
          </p:cNvPr>
          <p:cNvSpPr txBox="1"/>
          <p:nvPr/>
        </p:nvSpPr>
        <p:spPr>
          <a:xfrm>
            <a:off x="153651" y="1543588"/>
            <a:ext cx="6550698" cy="5262979"/>
          </a:xfrm>
          <a:prstGeom prst="rect">
            <a:avLst/>
          </a:prstGeom>
          <a:noFill/>
        </p:spPr>
        <p:txBody>
          <a:bodyPr wrap="square">
            <a:spAutoFit/>
          </a:bodyPr>
          <a:lstStyle/>
          <a:p>
            <a:r>
              <a:rPr lang="en-AU" sz="1200" dirty="0">
                <a:solidFill>
                  <a:srgbClr val="000000"/>
                </a:solidFill>
                <a:latin typeface="Montserrat" panose="00000500000000000000" pitchFamily="2" charset="0"/>
              </a:rPr>
              <a:t>I</a:t>
            </a:r>
            <a:r>
              <a:rPr lang="en-AU" sz="1200" i="0" u="none" strike="noStrike" baseline="0" dirty="0">
                <a:solidFill>
                  <a:srgbClr val="000000"/>
                </a:solidFill>
                <a:latin typeface="Montserrat" panose="00000500000000000000" pitchFamily="2" charset="0"/>
              </a:rPr>
              <a:t>nvolvement as a sponsors of the GCSAWA assists us to </a:t>
            </a:r>
            <a:r>
              <a:rPr lang="en-AU" sz="1200" dirty="0">
                <a:solidFill>
                  <a:srgbClr val="000000"/>
                </a:solidFill>
                <a:latin typeface="Montserrat" panose="00000500000000000000" pitchFamily="2" charset="0"/>
              </a:rPr>
              <a:t>provide </a:t>
            </a:r>
            <a:r>
              <a:rPr lang="en-AU" sz="1200" i="0" u="none" strike="noStrike" baseline="0" dirty="0">
                <a:solidFill>
                  <a:srgbClr val="000000"/>
                </a:solidFill>
                <a:latin typeface="Montserrat" panose="00000500000000000000" pitchFamily="2" charset="0"/>
              </a:rPr>
              <a:t>educational events for our members, networking opportunities and member support - all with the aim of promoting the Turf Industry and the professional development of its members</a:t>
            </a:r>
          </a:p>
          <a:p>
            <a:endParaRPr lang="en-AU" sz="1200" i="0" u="none" strike="noStrike" baseline="0" dirty="0">
              <a:solidFill>
                <a:srgbClr val="000000"/>
              </a:solidFill>
              <a:latin typeface="Montserrat" panose="00000500000000000000" pitchFamily="2" charset="0"/>
            </a:endParaRPr>
          </a:p>
          <a:p>
            <a:r>
              <a:rPr lang="en-AU" sz="1200" i="0" u="none" strike="noStrike" baseline="0" dirty="0">
                <a:solidFill>
                  <a:srgbClr val="000000"/>
                </a:solidFill>
                <a:latin typeface="Montserrat" panose="00000500000000000000" pitchFamily="2" charset="0"/>
              </a:rPr>
              <a:t>The GCSAWA committee works in conjunction with Members and Sponsors, to develop a program that delivers a valuable resource for organisations, offering sponsors the opportunity to engage with industry members and develop relationships with new and existing events and opportunities.</a:t>
            </a:r>
          </a:p>
          <a:p>
            <a:endParaRPr lang="en-AU" sz="1200" dirty="0">
              <a:solidFill>
                <a:srgbClr val="000000"/>
              </a:solidFill>
              <a:latin typeface="Montserrat" panose="00000500000000000000" pitchFamily="2" charset="0"/>
            </a:endParaRPr>
          </a:p>
          <a:p>
            <a:r>
              <a:rPr lang="en-AU" sz="1200" i="0" u="none" strike="noStrike" baseline="0" dirty="0">
                <a:solidFill>
                  <a:srgbClr val="000000"/>
                </a:solidFill>
                <a:latin typeface="Montserrat" panose="00000500000000000000" pitchFamily="2" charset="0"/>
              </a:rPr>
              <a:t>The Association has three tiers of Sponsorship on offer - Gold, Silver and Bronze.  </a:t>
            </a:r>
          </a:p>
          <a:p>
            <a:endParaRPr lang="en-AU" sz="1200" i="0" u="none" strike="noStrike" baseline="0" dirty="0">
              <a:solidFill>
                <a:srgbClr val="000000"/>
              </a:solidFill>
              <a:latin typeface="Montserrat" panose="00000500000000000000" pitchFamily="2" charset="0"/>
            </a:endParaRPr>
          </a:p>
          <a:p>
            <a:r>
              <a:rPr lang="en-AU" sz="1200" i="0" u="none" strike="noStrike" baseline="0" dirty="0">
                <a:solidFill>
                  <a:srgbClr val="000000"/>
                </a:solidFill>
                <a:latin typeface="Montserrat" panose="00000500000000000000" pitchFamily="2" charset="0"/>
              </a:rPr>
              <a:t>The GCSAWA have developed these sponsorship packages to provide an opportunity for companies at all levels to support the sports turf management industry, support members and be involved with the Golf Course Superintendents Association of Western Australia</a:t>
            </a:r>
          </a:p>
          <a:p>
            <a:r>
              <a:rPr lang="en-AU" sz="1200" i="0" u="none" strike="noStrike" baseline="0" dirty="0">
                <a:solidFill>
                  <a:srgbClr val="000000"/>
                </a:solidFill>
                <a:latin typeface="Montserrat" panose="00000500000000000000" pitchFamily="2" charset="0"/>
              </a:rPr>
              <a:t>. </a:t>
            </a:r>
          </a:p>
          <a:p>
            <a:endParaRPr lang="en-AU" sz="1200" i="0" u="none" strike="noStrike" baseline="0" dirty="0">
              <a:solidFill>
                <a:srgbClr val="000000"/>
              </a:solidFill>
              <a:latin typeface="Montserrat" panose="00000500000000000000" pitchFamily="2" charset="0"/>
            </a:endParaRPr>
          </a:p>
          <a:p>
            <a:r>
              <a:rPr lang="en-AU" sz="1200" dirty="0">
                <a:solidFill>
                  <a:srgbClr val="000000"/>
                </a:solidFill>
                <a:latin typeface="Montserrat" panose="00000500000000000000" pitchFamily="2" charset="0"/>
              </a:rPr>
              <a:t>To enquire or book a sponsorship package, </a:t>
            </a:r>
          </a:p>
          <a:p>
            <a:r>
              <a:rPr lang="en-AU" sz="1200" dirty="0">
                <a:solidFill>
                  <a:srgbClr val="000000"/>
                </a:solidFill>
                <a:latin typeface="Montserrat" panose="00000500000000000000" pitchFamily="2" charset="0"/>
              </a:rPr>
              <a:t>contact the GCSAWA on </a:t>
            </a:r>
            <a:r>
              <a:rPr lang="en-AU" sz="1200" dirty="0">
                <a:solidFill>
                  <a:srgbClr val="000000"/>
                </a:solidFill>
                <a:latin typeface="Montserrat" panose="00000500000000000000" pitchFamily="2" charset="0"/>
                <a:hlinkClick r:id="rId3"/>
              </a:rPr>
              <a:t>gcsawa@bigpond.com</a:t>
            </a:r>
            <a:r>
              <a:rPr lang="en-AU" sz="1200" dirty="0">
                <a:solidFill>
                  <a:srgbClr val="000000"/>
                </a:solidFill>
                <a:latin typeface="Montserrat" panose="00000500000000000000" pitchFamily="2" charset="0"/>
              </a:rPr>
              <a:t> </a:t>
            </a:r>
          </a:p>
          <a:p>
            <a:endParaRPr lang="en-AU" sz="1200" dirty="0">
              <a:solidFill>
                <a:srgbClr val="000000"/>
              </a:solidFill>
              <a:latin typeface="Montserrat" panose="00000500000000000000" pitchFamily="2" charset="0"/>
            </a:endParaRPr>
          </a:p>
          <a:p>
            <a:r>
              <a:rPr lang="en-AU" sz="1200" dirty="0">
                <a:solidFill>
                  <a:srgbClr val="000000"/>
                </a:solidFill>
                <a:latin typeface="Montserrat" panose="00000500000000000000" pitchFamily="2" charset="0"/>
              </a:rPr>
              <a:t>Or contact – </a:t>
            </a:r>
          </a:p>
          <a:p>
            <a:r>
              <a:rPr lang="en-AU" sz="1200" dirty="0">
                <a:solidFill>
                  <a:srgbClr val="000000"/>
                </a:solidFill>
                <a:latin typeface="Montserrat" panose="00000500000000000000" pitchFamily="2" charset="0"/>
              </a:rPr>
              <a:t> </a:t>
            </a:r>
          </a:p>
          <a:p>
            <a:r>
              <a:rPr lang="en-AU" sz="1200" b="1" dirty="0">
                <a:solidFill>
                  <a:srgbClr val="000000"/>
                </a:solidFill>
                <a:latin typeface="Montserrat" panose="00000500000000000000" pitchFamily="2" charset="0"/>
              </a:rPr>
              <a:t>Shane Baker</a:t>
            </a:r>
          </a:p>
          <a:p>
            <a:r>
              <a:rPr lang="en-AU" sz="1200" dirty="0">
                <a:solidFill>
                  <a:srgbClr val="000000"/>
                </a:solidFill>
                <a:latin typeface="Montserrat" panose="00000500000000000000" pitchFamily="2" charset="0"/>
              </a:rPr>
              <a:t>President</a:t>
            </a:r>
          </a:p>
          <a:p>
            <a:r>
              <a:rPr lang="en-AU" sz="1200" dirty="0">
                <a:solidFill>
                  <a:srgbClr val="000000"/>
                </a:solidFill>
                <a:latin typeface="Montserrat" panose="00000500000000000000" pitchFamily="2" charset="0"/>
              </a:rPr>
              <a:t>Golf Course Superintendents Association  of </a:t>
            </a:r>
          </a:p>
          <a:p>
            <a:r>
              <a:rPr lang="en-AU" sz="1200" dirty="0">
                <a:solidFill>
                  <a:srgbClr val="000000"/>
                </a:solidFill>
                <a:latin typeface="Montserrat" panose="00000500000000000000" pitchFamily="2" charset="0"/>
              </a:rPr>
              <a:t>Western Australia</a:t>
            </a:r>
          </a:p>
          <a:p>
            <a:endParaRPr lang="en-AU" sz="1200" dirty="0">
              <a:solidFill>
                <a:srgbClr val="000000"/>
              </a:solidFill>
              <a:latin typeface="Montserrat" panose="00000500000000000000" pitchFamily="2" charset="0"/>
            </a:endParaRPr>
          </a:p>
          <a:p>
            <a:r>
              <a:rPr lang="en-AU" sz="1200" dirty="0">
                <a:solidFill>
                  <a:srgbClr val="000000"/>
                </a:solidFill>
                <a:latin typeface="Montserrat" panose="00000500000000000000" pitchFamily="2" charset="0"/>
              </a:rPr>
              <a:t>0417 175 217</a:t>
            </a:r>
            <a:endParaRPr lang="en-AU" sz="1200" i="0" u="none" strike="noStrike" baseline="0" dirty="0">
              <a:solidFill>
                <a:srgbClr val="000000"/>
              </a:solidFill>
              <a:latin typeface="Montserrat" panose="00000500000000000000" pitchFamily="2" charset="0"/>
            </a:endParaRPr>
          </a:p>
        </p:txBody>
      </p:sp>
      <p:pic>
        <p:nvPicPr>
          <p:cNvPr id="4" name="Picture 3">
            <a:extLst>
              <a:ext uri="{FF2B5EF4-FFF2-40B4-BE49-F238E27FC236}">
                <a16:creationId xmlns:a16="http://schemas.microsoft.com/office/drawing/2014/main" id="{24A29F30-FCB0-BA1E-BC2E-39ACEFBB2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170" y="5068846"/>
            <a:ext cx="3788229" cy="3175664"/>
          </a:xfrm>
          <a:prstGeom prst="rect">
            <a:avLst/>
          </a:prstGeom>
        </p:spPr>
      </p:pic>
      <p:sp>
        <p:nvSpPr>
          <p:cNvPr id="2" name="TextBox 1">
            <a:extLst>
              <a:ext uri="{FF2B5EF4-FFF2-40B4-BE49-F238E27FC236}">
                <a16:creationId xmlns:a16="http://schemas.microsoft.com/office/drawing/2014/main" id="{A97E0042-C7E4-0FEB-C7D9-6B5FCE74C6E8}"/>
              </a:ext>
            </a:extLst>
          </p:cNvPr>
          <p:cNvSpPr txBox="1"/>
          <p:nvPr/>
        </p:nvSpPr>
        <p:spPr>
          <a:xfrm>
            <a:off x="5207160" y="11834446"/>
            <a:ext cx="1409360" cy="215444"/>
          </a:xfrm>
          <a:prstGeom prst="rect">
            <a:avLst/>
          </a:prstGeom>
          <a:noFill/>
        </p:spPr>
        <p:txBody>
          <a:bodyPr wrap="none" rtlCol="0">
            <a:spAutoFit/>
          </a:bodyPr>
          <a:lstStyle/>
          <a:p>
            <a:r>
              <a:rPr lang="en-AU" sz="800" dirty="0">
                <a:solidFill>
                  <a:schemeClr val="bg1">
                    <a:lumMod val="75000"/>
                  </a:schemeClr>
                </a:solidFill>
                <a:latin typeface="Montserrat" panose="00000500000000000000" pitchFamily="2" charset="0"/>
              </a:rPr>
              <a:t>The Cut, </a:t>
            </a:r>
            <a:r>
              <a:rPr lang="en-AU" sz="800" dirty="0" err="1">
                <a:solidFill>
                  <a:schemeClr val="bg1">
                    <a:lumMod val="75000"/>
                  </a:schemeClr>
                </a:solidFill>
                <a:latin typeface="Montserrat" panose="00000500000000000000" pitchFamily="2" charset="0"/>
              </a:rPr>
              <a:t>Vawesville</a:t>
            </a:r>
            <a:r>
              <a:rPr lang="en-AU" sz="800" dirty="0">
                <a:solidFill>
                  <a:schemeClr val="bg1">
                    <a:lumMod val="75000"/>
                  </a:schemeClr>
                </a:solidFill>
                <a:latin typeface="Montserrat" panose="00000500000000000000" pitchFamily="2" charset="0"/>
              </a:rPr>
              <a:t>, WA</a:t>
            </a:r>
          </a:p>
        </p:txBody>
      </p:sp>
    </p:spTree>
    <p:extLst>
      <p:ext uri="{BB962C8B-B14F-4D97-AF65-F5344CB8AC3E}">
        <p14:creationId xmlns:p14="http://schemas.microsoft.com/office/powerpoint/2010/main" val="39653748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30332</TotalTime>
  <Words>782</Words>
  <Application>Microsoft Office PowerPoint</Application>
  <PresentationFormat>Widescreen</PresentationFormat>
  <Paragraphs>92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Montserrat</vt:lpstr>
      <vt:lpstr>Montserrat SemiBold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Unwin</dc:creator>
  <cp:lastModifiedBy>GCSAWA</cp:lastModifiedBy>
  <cp:revision>55</cp:revision>
  <cp:lastPrinted>2022-05-04T00:14:52Z</cp:lastPrinted>
  <dcterms:created xsi:type="dcterms:W3CDTF">2022-05-02T22:42:39Z</dcterms:created>
  <dcterms:modified xsi:type="dcterms:W3CDTF">2023-10-18T06:31:07Z</dcterms:modified>
</cp:coreProperties>
</file>